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4" r:id="rId8"/>
    <p:sldId id="267" r:id="rId9"/>
    <p:sldId id="268" r:id="rId10"/>
    <p:sldId id="269" r:id="rId11"/>
    <p:sldId id="262" r:id="rId12"/>
    <p:sldId id="263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</p:sldIdLst>
  <p:sldSz cx="12192000" cy="6858000"/>
  <p:notesSz cx="7104380" cy="10234930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defRPr kern="1200" baseline="0">
        <a:solidFill>
          <a:schemeClr val="tx1"/>
        </a:solidFill>
        <a:ea typeface="SimSun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defRPr sz="1800" kern="1200" baseline="0">
        <a:solidFill>
          <a:schemeClr val="tx1"/>
        </a:solidFill>
        <a:ea typeface="SimSun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defRPr sz="1800" kern="1200" baseline="0">
        <a:solidFill>
          <a:schemeClr val="tx1"/>
        </a:solidFill>
        <a:ea typeface="SimSun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defRPr sz="1800" kern="1200" baseline="0">
        <a:solidFill>
          <a:schemeClr val="tx1"/>
        </a:solidFill>
        <a:ea typeface="SimSun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defRPr sz="1800" kern="1200" baseline="0">
        <a:solidFill>
          <a:schemeClr val="tx1"/>
        </a:solidFill>
        <a:ea typeface="SimSun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defRPr sz="1800" kern="1200" baseline="0">
        <a:solidFill>
          <a:schemeClr val="tx1"/>
        </a:solidFill>
        <a:ea typeface="SimSun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defRPr sz="1800" kern="1200" baseline="0">
        <a:solidFill>
          <a:schemeClr val="tx1"/>
        </a:solidFill>
        <a:ea typeface="SimSun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defRPr sz="1800" kern="1200" baseline="0">
        <a:solidFill>
          <a:schemeClr val="tx1"/>
        </a:solidFill>
        <a:ea typeface="SimSun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defRPr sz="1800" kern="1200" baseline="0">
        <a:solidFill>
          <a:schemeClr val="tx1"/>
        </a:solidFill>
        <a:ea typeface="SimSun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9" d="100"/>
          <a:sy n="69" d="100"/>
        </p:scale>
        <p:origin x="-138" y="-102"/>
      </p:cViewPr>
      <p:guideLst>
        <p:guide orient="horz" pos="2160"/>
        <p:guide pos="3840"/>
      </p:guideLst>
    </p:cSldViewPr>
  </p:slideViewPr>
  <p:gridSpacing cx="76199" cy="76199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SimSun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SimSun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SimSun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SimSun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70574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SimSun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SimSun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190500"/>
            <a:ext cx="10972800" cy="5937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SimSun" panose="02010600030101010101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SimSun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SimSun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SimSun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SimSun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SimSun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76672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174750"/>
            <a:ext cx="5376672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SimSun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SimSun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SimSun" panose="02010600030101010101" pitchFamily="2" charset="-122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SimSun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SimSun" panose="02010600030101010101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SimSun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SimSun" panose="02010600030101010101" pitchFamily="2" charset="-122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SimSun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SimSun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SimSun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SimSun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3175" y="0"/>
            <a:ext cx="1219517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1029" name="Rectangle 5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/>
          <a:lstStyle>
            <a:lvl1pPr>
              <a:defRPr sz="1400">
                <a:ea typeface="SimSun" panose="02010600030101010101" pitchFamily="2" charset="-122"/>
              </a:defRPr>
            </a:lvl1pPr>
          </a:lstStyle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ea typeface="SimSun" panose="02010600030101010101" pitchFamily="2" charset="-122"/>
            </a:endParaRPr>
          </a:p>
        </p:txBody>
      </p:sp>
      <p:sp>
        <p:nvSpPr>
          <p:cNvPr id="1030" name="Rectangle 6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/>
          <a:lstStyle>
            <a:lvl1pPr algn="ctr">
              <a:defRPr sz="1400">
                <a:ea typeface="SimSun" panose="02010600030101010101" pitchFamily="2" charset="-122"/>
              </a:defRPr>
            </a:lvl1pPr>
          </a:lstStyle>
          <a:p>
            <a:pPr lvl="0"/>
          </a:p>
        </p:txBody>
      </p:sp>
      <p:sp>
        <p:nvSpPr>
          <p:cNvPr id="1031" name="Rectangle 7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/>
          <a:lstStyle>
            <a:lvl1pPr algn="r">
              <a:defRPr sz="1400">
                <a:ea typeface="SimSun" panose="02010600030101010101" pitchFamily="2" charset="-122"/>
              </a:defRPr>
            </a:lvl1pPr>
          </a:lstStyle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ea typeface="SimSun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marL="0" lvl="0" indent="0" algn="l" eaLnBrk="1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600" kern="1200">
          <a:solidFill>
            <a:schemeClr val="tx1"/>
          </a:solidFill>
          <a:latin typeface="+mj-lt"/>
          <a:ea typeface="+mj-ea"/>
          <a:cs typeface="+mj-cs"/>
          <a:sym typeface="Arial" panose="020B0604020202020204" pitchFamily="34" charset="0"/>
        </a:defRPr>
      </a:lvl1pPr>
    </p:titleStyle>
    <p:bodyStyle>
      <a:lvl1pPr marL="342900" lvl="0" indent="-342900" algn="l" defTabSz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742950" lvl="1" indent="-285750" algn="l" defTabSz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  <a:sym typeface="Arial" panose="020B0604020202020204" pitchFamily="34" charset="0"/>
        </a:defRPr>
      </a:lvl2pPr>
      <a:lvl3pPr marL="1143000" lvl="2" indent="-228600" algn="l" defTabSz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  <a:sym typeface="Arial" panose="020B0604020202020204" pitchFamily="34" charset="0"/>
        </a:defRPr>
      </a:lvl3pPr>
      <a:lvl4pPr marL="1600200" lvl="3" indent="-228600" algn="l" defTabSz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  <a:sym typeface="Arial" panose="020B0604020202020204" pitchFamily="34" charset="0"/>
        </a:defRPr>
      </a:lvl4pPr>
      <a:lvl5pPr marL="2057400" lvl="4" indent="-228600" algn="l" defTabSz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  <a:sym typeface="Arial" panose="020B0604020202020204" pitchFamily="34" charset="0"/>
        </a:defRPr>
      </a:lvl5pPr>
      <a:lvl6pPr marL="2514600" lvl="5" indent="-228600" algn="l" defTabSz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  <a:sym typeface="Arial" panose="020B0604020202020204" pitchFamily="34" charset="0"/>
        </a:defRPr>
      </a:lvl6pPr>
      <a:lvl7pPr marL="2971800" lvl="6" indent="-228600" algn="l" defTabSz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  <a:sym typeface="Arial" panose="020B0604020202020204" pitchFamily="34" charset="0"/>
        </a:defRPr>
      </a:lvl7pPr>
      <a:lvl8pPr marL="3429000" lvl="7" indent="-228600" algn="l" defTabSz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  <a:sym typeface="Arial" panose="020B0604020202020204" pitchFamily="34" charset="0"/>
        </a:defRPr>
      </a:lvl8pPr>
      <a:lvl9pPr marL="3886200" lvl="8" indent="-228600" algn="l" defTabSz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  <a:sym typeface="Arial" panose="020B0604020202020204" pitchFamily="34" charset="0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SimSun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SimSun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SimSun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SimSun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SimSun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SimSun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SimSun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SimSun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074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5" name="Title 1"/>
          <p:cNvSpPr>
            <a:spLocks noGrp="1"/>
          </p:cNvSpPr>
          <p:nvPr>
            <p:ph type="ctrTitle"/>
          </p:nvPr>
        </p:nvSpPr>
        <p:spPr>
          <a:xfrm>
            <a:off x="1490663" y="247650"/>
            <a:ext cx="9212262" cy="1082675"/>
          </a:xfrm>
        </p:spPr>
        <p:txBody>
          <a:bodyPr anchor="ctr"/>
          <a:p>
            <a:r>
              <a:rPr lang="en-US" altLang="zh-CN" sz="4400" kern="1200">
                <a:latin typeface="SimSun" panose="02010600030101010101" pitchFamily="2" charset="-122"/>
                <a:ea typeface="SimSun" panose="02010600030101010101" pitchFamily="2" charset="-122"/>
                <a:sym typeface="SimSun" panose="02010600030101010101" pitchFamily="2" charset="-122"/>
              </a:rPr>
              <a:t>Task 1 &amp; 2 summary </a:t>
            </a:r>
            <a:endParaRPr lang="en-US" altLang="zh-CN" sz="4400" kern="1200">
              <a:latin typeface="SimSun" panose="02010600030101010101" pitchFamily="2" charset="-122"/>
              <a:ea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3076" name="Subtitle 2"/>
          <p:cNvSpPr>
            <a:spLocks noGrp="1"/>
          </p:cNvSpPr>
          <p:nvPr>
            <p:ph type="subTitle" idx="1"/>
          </p:nvPr>
        </p:nvSpPr>
        <p:spPr>
          <a:xfrm>
            <a:off x="3001963" y="1552575"/>
            <a:ext cx="9218612" cy="2609850"/>
          </a:xfrm>
        </p:spPr>
        <p:txBody>
          <a:bodyPr/>
          <a:p>
            <a:pPr defTabSz="0"/>
            <a:r>
              <a:rPr lang="en-US" altLang="zh-CN" sz="2800" kern="1200">
                <a:latin typeface="SimSun" panose="02010600030101010101" pitchFamily="2" charset="-122"/>
                <a:ea typeface="SimSun" panose="02010600030101010101" pitchFamily="2" charset="-122"/>
                <a:sym typeface="Arial" panose="020B0604020202020204" pitchFamily="34" charset="0"/>
              </a:rPr>
              <a:t>Contents</a:t>
            </a:r>
            <a:endParaRPr lang="en-US" altLang="zh-CN" kern="1200">
              <a:latin typeface="Arial" panose="020B0604020202020204" pitchFamily="34" charset="0"/>
              <a:ea typeface="SimSun" panose="02010600030101010101" pitchFamily="2" charset="-122"/>
              <a:sym typeface="Arial" panose="020B0604020202020204" pitchFamily="34" charset="0"/>
            </a:endParaRPr>
          </a:p>
          <a:p>
            <a:pPr algn="just" defTabSz="0">
              <a:buFont typeface="Arial" panose="020B0604020202020204" pitchFamily="34" charset="0"/>
              <a:buAutoNum type="arabicPeriod"/>
            </a:pPr>
            <a:r>
              <a:rPr lang="en-US" altLang="zh-CN" kern="1200">
                <a:latin typeface="SimSun" panose="02010600030101010101" pitchFamily="2" charset="-122"/>
                <a:ea typeface="SimSun" panose="02010600030101010101" pitchFamily="2" charset="-122"/>
                <a:sym typeface="SimSun" panose="02010600030101010101" pitchFamily="2" charset="-122"/>
              </a:rPr>
              <a:t>Task 1 : Website creation using wix</a:t>
            </a:r>
            <a:endParaRPr lang="en-US" altLang="zh-CN" kern="1200">
              <a:latin typeface="SimSun" panose="02010600030101010101" pitchFamily="2" charset="-122"/>
              <a:ea typeface="SimSun" panose="02010600030101010101" pitchFamily="2" charset="-122"/>
              <a:sym typeface="SimSun" panose="02010600030101010101" pitchFamily="2" charset="-122"/>
            </a:endParaRPr>
          </a:p>
          <a:p>
            <a:pPr algn="just" defTabSz="0">
              <a:buFont typeface="Arial" panose="020B0604020202020204" pitchFamily="34" charset="0"/>
              <a:buAutoNum type="arabicPeriod"/>
            </a:pPr>
            <a:r>
              <a:rPr lang="en-US" altLang="zh-CN" kern="1200">
                <a:latin typeface="SimSun" panose="02010600030101010101" pitchFamily="2" charset="-122"/>
                <a:ea typeface="SimSun" panose="02010600030101010101" pitchFamily="2" charset="-122"/>
                <a:sym typeface="SimSun" panose="02010600030101010101" pitchFamily="2" charset="-122"/>
              </a:rPr>
              <a:t>Task 2 : Recreating the task 1 using,</a:t>
            </a:r>
            <a:endParaRPr lang="en-US" altLang="zh-CN" kern="1200">
              <a:latin typeface="SimSun" panose="02010600030101010101" pitchFamily="2" charset="-122"/>
              <a:ea typeface="SimSun" panose="02010600030101010101" pitchFamily="2" charset="-122"/>
              <a:sym typeface="SimSun" panose="02010600030101010101" pitchFamily="2" charset="-122"/>
            </a:endParaRPr>
          </a:p>
          <a:p>
            <a:pPr algn="just" defTabSz="0">
              <a:buFont typeface="Arial" panose="020B0604020202020204" pitchFamily="34" charset="0"/>
            </a:pPr>
            <a:r>
              <a:rPr lang="en-US" altLang="zh-CN" kern="1200">
                <a:latin typeface="SimSun" panose="02010600030101010101" pitchFamily="2" charset="-122"/>
                <a:ea typeface="SimSun" panose="02010600030101010101" pitchFamily="2" charset="-122"/>
                <a:sym typeface="SimSun" panose="02010600030101010101" pitchFamily="2" charset="-122"/>
              </a:rPr>
              <a:t>                                       1.Html</a:t>
            </a:r>
            <a:endParaRPr lang="en-US" altLang="zh-CN" kern="1200">
              <a:latin typeface="SimSun" panose="02010600030101010101" pitchFamily="2" charset="-122"/>
              <a:ea typeface="SimSun" panose="02010600030101010101" pitchFamily="2" charset="-122"/>
              <a:sym typeface="SimSun" panose="02010600030101010101" pitchFamily="2" charset="-122"/>
            </a:endParaRPr>
          </a:p>
          <a:p>
            <a:pPr algn="just" defTabSz="0">
              <a:buFont typeface="Arial" panose="020B0604020202020204" pitchFamily="34" charset="0"/>
            </a:pPr>
            <a:r>
              <a:rPr lang="en-US" altLang="zh-CN" kern="1200">
                <a:latin typeface="SimSun" panose="02010600030101010101" pitchFamily="2" charset="-122"/>
                <a:ea typeface="SimSun" panose="02010600030101010101" pitchFamily="2" charset="-122"/>
                <a:sym typeface="SimSun" panose="02010600030101010101" pitchFamily="2" charset="-122"/>
              </a:rPr>
              <a:t>                                       2.Css</a:t>
            </a:r>
            <a:endParaRPr lang="en-US" altLang="zh-CN" kern="1200">
              <a:latin typeface="SimSun" panose="02010600030101010101" pitchFamily="2" charset="-122"/>
              <a:ea typeface="SimSun" panose="02010600030101010101" pitchFamily="2" charset="-122"/>
              <a:sym typeface="SimSun" panose="02010600030101010101" pitchFamily="2" charset="-122"/>
            </a:endParaRPr>
          </a:p>
          <a:p>
            <a:pPr algn="just" defTabSz="0">
              <a:buFont typeface="Arial" panose="020B0604020202020204" pitchFamily="34" charset="0"/>
            </a:pPr>
            <a:r>
              <a:rPr lang="en-US" altLang="zh-CN" kern="1200">
                <a:latin typeface="SimSun" panose="02010600030101010101" pitchFamily="2" charset="-122"/>
                <a:ea typeface="SimSun" panose="02010600030101010101" pitchFamily="2" charset="-122"/>
                <a:sym typeface="SimSun" panose="02010600030101010101" pitchFamily="2" charset="-122"/>
              </a:rPr>
              <a:t>                                       3.Java script</a:t>
            </a:r>
            <a:endParaRPr lang="en-US" altLang="zh-CN" kern="1200">
              <a:latin typeface="SimSun" panose="02010600030101010101" pitchFamily="2" charset="-122"/>
              <a:ea typeface="SimSun" panose="02010600030101010101" pitchFamily="2" charset="-122"/>
              <a:sym typeface="SimSun" panose="02010600030101010101" pitchFamily="2" charset="-122"/>
            </a:endParaRPr>
          </a:p>
          <a:p>
            <a:pPr algn="just" defTabSz="0">
              <a:buFont typeface="Arial" panose="020B0604020202020204" pitchFamily="34" charset="0"/>
            </a:pPr>
            <a:r>
              <a:rPr lang="en-US" altLang="zh-CN" kern="1200">
                <a:latin typeface="SimSun" panose="02010600030101010101" pitchFamily="2" charset="-122"/>
                <a:ea typeface="SimSun" panose="02010600030101010101" pitchFamily="2" charset="-122"/>
                <a:sym typeface="SimSun" panose="02010600030101010101" pitchFamily="2" charset="-122"/>
              </a:rPr>
              <a:t> </a:t>
            </a:r>
            <a:endParaRPr lang="en-US" altLang="zh-CN" kern="1200">
              <a:latin typeface="SimSun" panose="02010600030101010101" pitchFamily="2" charset="-122"/>
              <a:ea typeface="SimSun" panose="02010600030101010101" pitchFamily="2" charset="-122"/>
              <a:sym typeface="SimSun" panose="02010600030101010101" pitchFamily="2" charset="-122"/>
            </a:endParaRPr>
          </a:p>
          <a:p>
            <a:pPr algn="just" defTabSz="0">
              <a:buFont typeface="Arial" panose="020B0604020202020204" pitchFamily="34" charset="0"/>
            </a:pPr>
            <a:r>
              <a:rPr lang="en-US" altLang="zh-CN" kern="1200">
                <a:latin typeface="SimSun" panose="02010600030101010101" pitchFamily="2" charset="-122"/>
                <a:ea typeface="SimSun" panose="02010600030101010101" pitchFamily="2" charset="-122"/>
                <a:sym typeface="SimSun" panose="02010600030101010101" pitchFamily="2" charset="-122"/>
              </a:rPr>
              <a:t>                                       </a:t>
            </a:r>
            <a:endParaRPr lang="en-US" altLang="zh-CN" kern="1200">
              <a:latin typeface="SimSun" panose="02010600030101010101" pitchFamily="2" charset="-122"/>
              <a:ea typeface="SimSun" panose="02010600030101010101" pitchFamily="2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</p:spPr>
        <p:txBody>
          <a:bodyPr anchor="ctr"/>
          <a:p>
            <a:pPr algn="l"/>
            <a:r>
              <a:rPr lang="en-US" altLang="zh-CN" sz="3600" kern="1200">
                <a:latin typeface="SimSun" panose="02010600030101010101" pitchFamily="2" charset="-122"/>
                <a:ea typeface="SimSun" panose="02010600030101010101" pitchFamily="2" charset="-122"/>
                <a:sym typeface="SimSun" panose="02010600030101010101" pitchFamily="2" charset="-122"/>
              </a:rPr>
              <a:t>Knowledge acquired</a:t>
            </a:r>
            <a:endParaRPr lang="en-US" altLang="zh-CN" sz="3600" kern="1200">
              <a:latin typeface="SimSun" panose="02010600030101010101" pitchFamily="2" charset="-122"/>
              <a:ea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609600" y="1174750"/>
            <a:ext cx="10972800" cy="4953000"/>
          </a:xfrm>
        </p:spPr>
        <p:txBody>
          <a:bodyPr/>
          <a:p>
            <a:pPr algn="l" defTabSz="0">
              <a:buChar char="•"/>
            </a:pPr>
            <a:r>
              <a:rPr lang="en-US" altLang="zh-CN" sz="2800" kern="1200">
                <a:latin typeface="SimSun" panose="02010600030101010101" pitchFamily="2" charset="-122"/>
                <a:ea typeface="SimSun" panose="02010600030101010101" pitchFamily="2" charset="-122"/>
                <a:sym typeface="SimSun" panose="02010600030101010101" pitchFamily="2" charset="-122"/>
              </a:rPr>
              <a:t>Styling the websites</a:t>
            </a:r>
            <a:endParaRPr lang="en-US" altLang="zh-CN" sz="2800" kern="1200">
              <a:latin typeface="SimSun" panose="02010600030101010101" pitchFamily="2" charset="-122"/>
              <a:ea typeface="SimSun" panose="02010600030101010101" pitchFamily="2" charset="-122"/>
              <a:sym typeface="SimSun" panose="02010600030101010101" pitchFamily="2" charset="-122"/>
            </a:endParaRPr>
          </a:p>
          <a:p>
            <a:pPr algn="l" defTabSz="0">
              <a:buChar char="•"/>
            </a:pPr>
            <a:r>
              <a:rPr lang="en-US" altLang="zh-CN" sz="2800" kern="1200">
                <a:latin typeface="SimSun" panose="02010600030101010101" pitchFamily="2" charset="-122"/>
                <a:ea typeface="SimSun" panose="02010600030101010101" pitchFamily="2" charset="-122"/>
                <a:sym typeface="SimSun" panose="02010600030101010101" pitchFamily="2" charset="-122"/>
              </a:rPr>
              <a:t>Java scripts functionality</a:t>
            </a:r>
            <a:endParaRPr lang="en-US" altLang="zh-CN" sz="2800" kern="1200">
              <a:latin typeface="SimSun" panose="02010600030101010101" pitchFamily="2" charset="-122"/>
              <a:ea typeface="SimSun" panose="02010600030101010101" pitchFamily="2" charset="-122"/>
              <a:sym typeface="SimSun" panose="02010600030101010101" pitchFamily="2" charset="-122"/>
            </a:endParaRPr>
          </a:p>
          <a:p>
            <a:pPr algn="l" defTabSz="0">
              <a:buChar char="•"/>
            </a:pPr>
            <a:r>
              <a:rPr lang="en-US" altLang="zh-CN" sz="2800" kern="1200">
                <a:latin typeface="SimSun" panose="02010600030101010101" pitchFamily="2" charset="-122"/>
                <a:ea typeface="SimSun" panose="02010600030101010101" pitchFamily="2" charset="-122"/>
                <a:sym typeface="SimSun" panose="02010600030101010101" pitchFamily="2" charset="-122"/>
              </a:rPr>
              <a:t>Website alignment</a:t>
            </a:r>
            <a:endParaRPr lang="en-US" altLang="zh-CN" sz="2800" kern="1200">
              <a:latin typeface="SimSun" panose="02010600030101010101" pitchFamily="2" charset="-122"/>
              <a:ea typeface="SimSun" panose="02010600030101010101" pitchFamily="2" charset="-122"/>
              <a:sym typeface="SimSun" panose="02010600030101010101" pitchFamily="2" charset="-122"/>
            </a:endParaRPr>
          </a:p>
          <a:p>
            <a:pPr algn="l" defTabSz="0">
              <a:buChar char="•"/>
            </a:pPr>
            <a:r>
              <a:rPr lang="en-US" altLang="zh-CN" sz="2800" kern="1200">
                <a:latin typeface="SimSun" panose="02010600030101010101" pitchFamily="2" charset="-122"/>
                <a:ea typeface="SimSun" panose="02010600030101010101" pitchFamily="2" charset="-122"/>
                <a:sym typeface="SimSun" panose="02010600030101010101" pitchFamily="2" charset="-122"/>
              </a:rPr>
              <a:t>Creating responsive websites</a:t>
            </a:r>
            <a:endParaRPr lang="en-US" altLang="zh-CN" sz="2800" kern="1200">
              <a:latin typeface="SimSun" panose="02010600030101010101" pitchFamily="2" charset="-122"/>
              <a:ea typeface="SimSun" panose="02010600030101010101" pitchFamily="2" charset="-122"/>
              <a:sym typeface="SimSun" panose="02010600030101010101" pitchFamily="2" charset="-122"/>
            </a:endParaRPr>
          </a:p>
          <a:p>
            <a:pPr algn="l" defTabSz="0"/>
            <a:endParaRPr lang="en-US" altLang="zh-CN" sz="2800" kern="1200">
              <a:latin typeface="SimSun" panose="02010600030101010101" pitchFamily="2" charset="-122"/>
              <a:ea typeface="SimSun" panose="02010600030101010101" pitchFamily="2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</p:spPr>
        <p:txBody>
          <a:bodyPr anchor="ctr"/>
          <a:p>
            <a:pPr algn="l"/>
            <a:r>
              <a:rPr lang="en-US" altLang="zh-CN" sz="3600" kern="1200">
                <a:latin typeface="SimSun" panose="02010600030101010101" pitchFamily="2" charset="-122"/>
                <a:ea typeface="SimSun" panose="02010600030101010101" pitchFamily="2" charset="-122"/>
                <a:sym typeface="SimSun" panose="02010600030101010101" pitchFamily="2" charset="-122"/>
              </a:rPr>
              <a:t>Summary of task 1 and task 2</a:t>
            </a:r>
            <a:endParaRPr lang="en-US" altLang="zh-CN" sz="3600" kern="1200">
              <a:latin typeface="SimSun" panose="02010600030101010101" pitchFamily="2" charset="-122"/>
              <a:ea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p>
            <a:pPr marL="342900" indent="-342900" algn="l" defTabSz="0">
              <a:buChar char="•"/>
            </a:pPr>
            <a:r>
              <a:rPr lang="en-US" altLang="zh-CN" kern="1200">
                <a:latin typeface="SimSun" panose="02010600030101010101" pitchFamily="2" charset="-122"/>
                <a:ea typeface="SimSun" panose="02010600030101010101" pitchFamily="2" charset="-122"/>
                <a:sym typeface="SimSun" panose="02010600030101010101" pitchFamily="2" charset="-122"/>
              </a:rPr>
              <a:t>learnt about different sources for website creation</a:t>
            </a:r>
            <a:endParaRPr lang="en-US" altLang="zh-CN" kern="1200">
              <a:latin typeface="SimSun" panose="02010600030101010101" pitchFamily="2" charset="-122"/>
              <a:ea typeface="SimSun" panose="02010600030101010101" pitchFamily="2" charset="-122"/>
              <a:sym typeface="SimSun" panose="02010600030101010101" pitchFamily="2" charset="-122"/>
            </a:endParaRPr>
          </a:p>
          <a:p>
            <a:pPr marL="342900" indent="-342900" algn="l" defTabSz="0">
              <a:buChar char="•"/>
            </a:pPr>
            <a:r>
              <a:rPr lang="en-US" altLang="zh-CN" kern="1200">
                <a:latin typeface="SimSun" panose="02010600030101010101" pitchFamily="2" charset="-122"/>
                <a:ea typeface="SimSun" panose="02010600030101010101" pitchFamily="2" charset="-122"/>
                <a:sym typeface="SimSun" panose="02010600030101010101" pitchFamily="2" charset="-122"/>
              </a:rPr>
              <a:t>Knowledge on existing technologies</a:t>
            </a:r>
            <a:endParaRPr lang="en-US" altLang="zh-CN" kern="1200">
              <a:latin typeface="SimSun" panose="02010600030101010101" pitchFamily="2" charset="-122"/>
              <a:ea typeface="SimSun" panose="02010600030101010101" pitchFamily="2" charset="-122"/>
              <a:sym typeface="SimSun" panose="02010600030101010101" pitchFamily="2" charset="-122"/>
            </a:endParaRPr>
          </a:p>
          <a:p>
            <a:pPr marL="342900" indent="-342900" algn="l" defTabSz="0">
              <a:buChar char="•"/>
            </a:pPr>
            <a:r>
              <a:rPr lang="en-US" altLang="zh-CN" kern="1200">
                <a:latin typeface="SimSun" panose="02010600030101010101" pitchFamily="2" charset="-122"/>
                <a:ea typeface="SimSun" panose="02010600030101010101" pitchFamily="2" charset="-122"/>
                <a:sym typeface="SimSun" panose="02010600030101010101" pitchFamily="2" charset="-122"/>
              </a:rPr>
              <a:t>Learnt how objects are used in a script and why they are used.</a:t>
            </a:r>
            <a:endParaRPr lang="en-US" altLang="zh-CN" kern="1200">
              <a:latin typeface="SimSun" panose="02010600030101010101" pitchFamily="2" charset="-122"/>
              <a:ea typeface="SimSun" panose="02010600030101010101" pitchFamily="2" charset="-122"/>
              <a:sym typeface="SimSun" panose="02010600030101010101" pitchFamily="2" charset="-122"/>
            </a:endParaRPr>
          </a:p>
          <a:p>
            <a:pPr marL="342900" indent="-342900" algn="l" defTabSz="0">
              <a:buChar char="•"/>
            </a:pPr>
            <a:r>
              <a:rPr lang="en-US" altLang="zh-CN" kern="1200">
                <a:latin typeface="SimSun" panose="02010600030101010101" pitchFamily="2" charset="-122"/>
                <a:ea typeface="SimSun" panose="02010600030101010101" pitchFamily="2" charset="-122"/>
                <a:sym typeface="SimSun" panose="02010600030101010101" pitchFamily="2" charset="-122"/>
              </a:rPr>
              <a:t>Learnt about how the websites are styled based on the needs </a:t>
            </a:r>
            <a:endParaRPr lang="en-US" altLang="zh-CN" kern="1200">
              <a:latin typeface="SimSun" panose="02010600030101010101" pitchFamily="2" charset="-122"/>
              <a:ea typeface="SimSun" panose="02010600030101010101" pitchFamily="2" charset="-122"/>
              <a:sym typeface="SimSun" panose="02010600030101010101" pitchFamily="2" charset="-122"/>
            </a:endParaRPr>
          </a:p>
        </p:txBody>
      </p:sp>
      <p:pic>
        <p:nvPicPr>
          <p:cNvPr id="13316" name="Content Placeholder 4"/>
          <p:cNvPicPr/>
          <p:nvPr/>
        </p:nvPicPr>
        <p:blipFill>
          <a:blip r:embed="rId1"/>
          <a:stretch>
            <a:fillRect/>
          </a:stretch>
        </p:blipFill>
        <p:spPr>
          <a:xfrm>
            <a:off x="6197600" y="1174750"/>
            <a:ext cx="5384800" cy="4953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8" name="Title 14337"/>
          <p:cNvSpPr>
            <a:spLocks noGrp="1"/>
          </p:cNvSpPr>
          <p:nvPr>
            <p:ph type="title"/>
          </p:nvPr>
        </p:nvSpPr>
        <p:spPr/>
        <p:txBody>
          <a:bodyPr anchor="ctr"/>
          <a:p>
            <a:pPr algn="ctr"/>
            <a:r>
              <a:rPr lang="en-IN" altLang="en-US" sz="3200" dirty="0"/>
              <a:t>Task 3 </a:t>
            </a:r>
            <a:endParaRPr lang="zh-CN" altLang="en-US" sz="3200" dirty="0"/>
          </a:p>
        </p:txBody>
      </p:sp>
      <p:sp>
        <p:nvSpPr>
          <p:cNvPr id="14339" name="Text Placeholder 14338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buNone/>
            </a:pPr>
            <a:r>
              <a:rPr lang="en-IN" altLang="en-US" dirty="0"/>
              <a:t>Descrition :</a:t>
            </a:r>
            <a:endParaRPr lang="en-IN" altLang="en-US" dirty="0"/>
          </a:p>
          <a:p>
            <a:pPr>
              <a:buNone/>
            </a:pPr>
            <a:r>
              <a:rPr lang="en-IN" altLang="en-US" dirty="0"/>
              <a:t>                 Creating a card game using angular </a:t>
            </a:r>
            <a:endParaRPr lang="en-IN" altLang="en-US" dirty="0"/>
          </a:p>
          <a:p>
            <a:pPr>
              <a:buNone/>
            </a:pPr>
            <a:r>
              <a:rPr lang="en-IN" altLang="en-US" dirty="0"/>
              <a:t>                 Using bootstrap </a:t>
            </a:r>
            <a:endParaRPr lang="en-IN" altLang="en-US" dirty="0"/>
          </a:p>
          <a:p>
            <a:pPr>
              <a:buNone/>
            </a:pPr>
            <a:endParaRPr lang="zh-CN" altLang="en-US" dirty="0"/>
          </a:p>
          <a:p>
            <a:pPr>
              <a:buNone/>
            </a:pPr>
            <a:r>
              <a:rPr lang="en-IN" altLang="en-US" dirty="0"/>
              <a:t>Game theme : Memory game </a:t>
            </a:r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362" name="Content Placeholder 15361" descr="game1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149225" y="974725"/>
            <a:ext cx="12207875" cy="5651500"/>
          </a:xfrm>
        </p:spPr>
      </p:pic>
      <p:sp>
        <p:nvSpPr>
          <p:cNvPr id="15363" name="Title 15362"/>
          <p:cNvSpPr>
            <a:spLocks noGrp="1"/>
          </p:cNvSpPr>
          <p:nvPr>
            <p:ph type="title"/>
          </p:nvPr>
        </p:nvSpPr>
        <p:spPr>
          <a:xfrm>
            <a:off x="0" y="190500"/>
            <a:ext cx="10972800" cy="582613"/>
          </a:xfrm>
        </p:spPr>
        <p:txBody>
          <a:bodyPr anchor="ctr"/>
          <a:p>
            <a:r>
              <a:rPr lang="en-IN" altLang="en-US" sz="3200" dirty="0"/>
              <a:t>Game screeshots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386" name="Content Placeholder 16385" descr="game2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-2170112" y="-173037"/>
            <a:ext cx="13752512" cy="7350125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10" name="Title 17409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en-IN" altLang="en-US" sz="3200" dirty="0"/>
              <a:t>Summary</a:t>
            </a:r>
            <a:endParaRPr lang="zh-CN" altLang="en-US" sz="3200" dirty="0"/>
          </a:p>
        </p:txBody>
      </p:sp>
      <p:sp>
        <p:nvSpPr>
          <p:cNvPr id="17411" name="Text Placeholder 17410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IN" altLang="en-US" dirty="0"/>
              <a:t>Leart basic understanding of angular</a:t>
            </a:r>
            <a:endParaRPr lang="en-IN" altLang="en-US" dirty="0"/>
          </a:p>
          <a:p>
            <a:r>
              <a:rPr lang="en-IN" altLang="en-US" dirty="0"/>
              <a:t>Learnt to implement bootstrap </a:t>
            </a:r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Title 18433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en-IN" altLang="en-US" sz="3200" dirty="0"/>
              <a:t>Task 4</a:t>
            </a:r>
            <a:endParaRPr lang="zh-CN" altLang="en-US" sz="3200" dirty="0"/>
          </a:p>
        </p:txBody>
      </p:sp>
      <p:sp>
        <p:nvSpPr>
          <p:cNvPr id="18435" name="Text Placeholder 18434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buNone/>
            </a:pPr>
            <a:r>
              <a:rPr lang="en-IN" altLang="en-US" dirty="0"/>
              <a:t>Description:</a:t>
            </a:r>
            <a:endParaRPr lang="en-IN" altLang="en-US" dirty="0"/>
          </a:p>
          <a:p>
            <a:pPr>
              <a:buNone/>
            </a:pPr>
            <a:endParaRPr lang="en-IN" altLang="en-US" dirty="0"/>
          </a:p>
          <a:p>
            <a:r>
              <a:rPr lang="en-IN" altLang="en-US" dirty="0"/>
              <a:t>Creating a tool implemeting ITIL modules</a:t>
            </a:r>
            <a:endParaRPr lang="en-IN" altLang="en-US" dirty="0"/>
          </a:p>
          <a:p>
            <a:r>
              <a:rPr lang="en-IN" altLang="en-US" dirty="0"/>
              <a:t>Unitesting the product                   </a:t>
            </a:r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8" name="Title 19457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en-IN" altLang="en-US" sz="3200" dirty="0"/>
              <a:t>Screenshot :</a:t>
            </a:r>
            <a:endParaRPr lang="zh-CN" altLang="en-US" sz="3200" dirty="0"/>
          </a:p>
        </p:txBody>
      </p:sp>
      <p:pic>
        <p:nvPicPr>
          <p:cNvPr id="19459" name="Content Placeholder 19458" descr="ITILlogin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2675" y="876300"/>
            <a:ext cx="10026650" cy="5251450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482" name="Content Placeholder 20481" descr="ITIL1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609600" y="231775"/>
            <a:ext cx="10972800" cy="6035675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1506" name="Content Placeholder 21505" descr="ITIL3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196850" y="206375"/>
            <a:ext cx="11950700" cy="6572250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</p:spPr>
        <p:txBody>
          <a:bodyPr anchor="ctr"/>
          <a:p>
            <a:r>
              <a:rPr lang="en-US" altLang="zh-CN" sz="3600" kern="1200">
                <a:latin typeface="SimSun" panose="02010600030101010101" pitchFamily="2" charset="-122"/>
                <a:ea typeface="SimSun" panose="02010600030101010101" pitchFamily="2" charset="-122"/>
                <a:sym typeface="SimSun" panose="02010600030101010101" pitchFamily="2" charset="-122"/>
              </a:rPr>
              <a:t>Task 1 details</a:t>
            </a:r>
            <a:endParaRPr lang="en-US" altLang="zh-CN" sz="3600" kern="1200">
              <a:latin typeface="SimSun" panose="02010600030101010101" pitchFamily="2" charset="-122"/>
              <a:ea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609600" y="1174750"/>
            <a:ext cx="10972800" cy="4953000"/>
          </a:xfrm>
        </p:spPr>
        <p:txBody>
          <a:bodyPr/>
          <a:p>
            <a:pPr algn="l" defTabSz="0">
              <a:buChar char="•"/>
            </a:pPr>
            <a:r>
              <a:rPr lang="en-US" altLang="zh-CN" sz="3600" kern="1200">
                <a:latin typeface="SimSun" panose="02010600030101010101" pitchFamily="2" charset="-122"/>
                <a:ea typeface="SimSun" panose="02010600030101010101" pitchFamily="2" charset="-122"/>
                <a:sym typeface="SimSun" panose="02010600030101010101" pitchFamily="2" charset="-122"/>
              </a:rPr>
              <a:t>Website theme: Brewery &amp; bar</a:t>
            </a:r>
            <a:endParaRPr lang="en-US" altLang="zh-CN" sz="3600" kern="1200">
              <a:latin typeface="SimSun" panose="02010600030101010101" pitchFamily="2" charset="-122"/>
              <a:ea typeface="SimSun" panose="02010600030101010101" pitchFamily="2" charset="-122"/>
              <a:sym typeface="SimSun" panose="02010600030101010101" pitchFamily="2" charset="-122"/>
            </a:endParaRPr>
          </a:p>
          <a:p>
            <a:pPr algn="l" defTabSz="0">
              <a:buChar char="•"/>
            </a:pPr>
            <a:r>
              <a:rPr lang="en-US" altLang="zh-CN" sz="3600" kern="1200">
                <a:latin typeface="SimSun" panose="02010600030101010101" pitchFamily="2" charset="-122"/>
                <a:ea typeface="SimSun" panose="02010600030101010101" pitchFamily="2" charset="-122"/>
                <a:sym typeface="SimSun" panose="02010600030101010101" pitchFamily="2" charset="-122"/>
              </a:rPr>
              <a:t>Website : www.microbrewery.tk</a:t>
            </a:r>
            <a:endParaRPr lang="en-US" altLang="zh-CN" sz="3600" kern="1200">
              <a:latin typeface="SimSun" panose="02010600030101010101" pitchFamily="2" charset="-122"/>
              <a:ea typeface="SimSun" panose="02010600030101010101" pitchFamily="2" charset="-122"/>
              <a:sym typeface="SimSun" panose="02010600030101010101" pitchFamily="2" charset="-122"/>
            </a:endParaRPr>
          </a:p>
          <a:p>
            <a:pPr algn="l" defTabSz="0">
              <a:buChar char="•"/>
            </a:pPr>
            <a:r>
              <a:rPr lang="en-US" altLang="zh-CN" sz="3600" kern="1200">
                <a:latin typeface="SimSun" panose="02010600030101010101" pitchFamily="2" charset="-122"/>
                <a:ea typeface="SimSun" panose="02010600030101010101" pitchFamily="2" charset="-122"/>
                <a:sym typeface="SimSun" panose="02010600030101010101" pitchFamily="2" charset="-122"/>
              </a:rPr>
              <a:t>Source : wix.com</a:t>
            </a:r>
            <a:endParaRPr lang="en-US" altLang="zh-CN" sz="3600" kern="1200">
              <a:latin typeface="SimSun" panose="02010600030101010101" pitchFamily="2" charset="-122"/>
              <a:ea typeface="SimSun" panose="02010600030101010101" pitchFamily="2" charset="-122"/>
              <a:sym typeface="SimSun" panose="02010600030101010101" pitchFamily="2" charset="-122"/>
            </a:endParaRPr>
          </a:p>
          <a:p>
            <a:pPr algn="l" defTabSz="0">
              <a:buChar char="•"/>
            </a:pPr>
            <a:r>
              <a:rPr lang="en-US" altLang="zh-CN" sz="3600" kern="1200">
                <a:latin typeface="SimSun" panose="02010600030101010101" pitchFamily="2" charset="-122"/>
                <a:ea typeface="SimSun" panose="02010600030101010101" pitchFamily="2" charset="-122"/>
                <a:sym typeface="SimSun" panose="02010600030101010101" pitchFamily="2" charset="-122"/>
              </a:rPr>
              <a:t>Amount spent : 60 rs</a:t>
            </a:r>
            <a:endParaRPr lang="en-US" altLang="zh-CN" sz="3600" kern="1200">
              <a:latin typeface="SimSun" panose="02010600030101010101" pitchFamily="2" charset="-122"/>
              <a:ea typeface="SimSun" panose="02010600030101010101" pitchFamily="2" charset="-122"/>
              <a:sym typeface="SimSun" panose="02010600030101010101" pitchFamily="2" charset="-122"/>
            </a:endParaRPr>
          </a:p>
          <a:p>
            <a:pPr algn="l" defTabSz="0">
              <a:buChar char="•"/>
            </a:pPr>
            <a:r>
              <a:rPr lang="en-US" altLang="zh-CN" sz="3600" kern="1200">
                <a:latin typeface="SimSun" panose="02010600030101010101" pitchFamily="2" charset="-122"/>
                <a:ea typeface="SimSun" panose="02010600030101010101" pitchFamily="2" charset="-122"/>
                <a:sym typeface="SimSun" panose="02010600030101010101" pitchFamily="2" charset="-122"/>
              </a:rPr>
              <a:t>Domain source : freenom.com</a:t>
            </a:r>
            <a:endParaRPr lang="en-US" altLang="zh-CN" sz="3600" kern="1200">
              <a:latin typeface="Arial" panose="020B0604020202020204" pitchFamily="34" charset="0"/>
              <a:ea typeface="SimSun" panose="02010600030101010101" pitchFamily="2" charset="-122"/>
              <a:sym typeface="Arial" panose="020B0604020202020204" pitchFamily="34" charset="0"/>
            </a:endParaRPr>
          </a:p>
          <a:p>
            <a:pPr algn="l" defTabSz="0"/>
            <a:endParaRPr lang="en-US" altLang="zh-CN" sz="3600" kern="1200">
              <a:latin typeface="Arial" panose="020B0604020202020204" pitchFamily="34" charset="0"/>
              <a:ea typeface="SimSun" panose="02010600030101010101" pitchFamily="2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2530" name="Content Placeholder 22529" descr="ITIL2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76200" y="141288"/>
            <a:ext cx="12461875" cy="6497637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4" name="Title 23553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en-IN" altLang="en-US" sz="3200" dirty="0"/>
              <a:t>Summary</a:t>
            </a:r>
            <a:endParaRPr lang="zh-CN" altLang="en-US" sz="3200" dirty="0"/>
          </a:p>
        </p:txBody>
      </p:sp>
      <p:sp>
        <p:nvSpPr>
          <p:cNvPr id="23555" name="Text Placeholder 2355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IN" altLang="en-US" dirty="0"/>
              <a:t>Learnt firebase and usage</a:t>
            </a:r>
            <a:endParaRPr lang="en-IN" altLang="en-US" dirty="0"/>
          </a:p>
          <a:p>
            <a:r>
              <a:rPr lang="en-IN" altLang="en-US" dirty="0"/>
              <a:t>Learnt about the Unitesting and tried testing process</a:t>
            </a:r>
            <a:endParaRPr lang="en-IN" altLang="en-US" dirty="0"/>
          </a:p>
          <a:p>
            <a:pPr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8" name="Title 24577"/>
          <p:cNvSpPr>
            <a:spLocks noGrp="1"/>
          </p:cNvSpPr>
          <p:nvPr>
            <p:ph type="title"/>
          </p:nvPr>
        </p:nvSpPr>
        <p:spPr/>
        <p:txBody>
          <a:bodyPr anchor="ctr"/>
          <a:p>
            <a:pPr algn="ctr"/>
            <a:r>
              <a:rPr lang="en-IN" altLang="en-US" sz="3200" dirty="0"/>
              <a:t>Task5</a:t>
            </a:r>
            <a:endParaRPr lang="zh-CN" altLang="en-US" sz="3200" dirty="0"/>
          </a:p>
        </p:txBody>
      </p:sp>
      <p:sp>
        <p:nvSpPr>
          <p:cNvPr id="24579" name="Text Placeholder 24578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buNone/>
            </a:pPr>
            <a:r>
              <a:rPr lang="en-IN" altLang="en-US" dirty="0"/>
              <a:t>Description:</a:t>
            </a:r>
            <a:endParaRPr lang="en-IN" altLang="en-US" dirty="0"/>
          </a:p>
          <a:p>
            <a:pPr>
              <a:buNone/>
            </a:pPr>
            <a:endParaRPr lang="zh-CN" altLang="en-US" dirty="0"/>
          </a:p>
          <a:p>
            <a:r>
              <a:rPr lang="en-IN" altLang="en-US" dirty="0"/>
              <a:t>Creating a inventory app with single user login</a:t>
            </a:r>
            <a:endParaRPr lang="en-IN" altLang="en-US" dirty="0"/>
          </a:p>
          <a:p>
            <a:r>
              <a:rPr lang="en-IN" altLang="en-US" dirty="0"/>
              <a:t>Creating a search function </a:t>
            </a:r>
            <a:endParaRPr lang="en-IN" altLang="en-US" dirty="0"/>
          </a:p>
          <a:p>
            <a:r>
              <a:rPr lang="en-IN" altLang="en-US" dirty="0"/>
              <a:t>Implementation of bootstrap</a:t>
            </a:r>
            <a:endParaRPr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2" name="Title 25601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en-IN" altLang="en-US" sz="3200" dirty="0"/>
              <a:t>Screeshot:</a:t>
            </a:r>
            <a:endParaRPr lang="zh-CN" altLang="en-US" sz="3200" dirty="0"/>
          </a:p>
        </p:txBody>
      </p:sp>
      <p:pic>
        <p:nvPicPr>
          <p:cNvPr id="25603" name="Content Placeholder 25602" descr="inventory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0850" y="892175"/>
            <a:ext cx="10890250" cy="5870575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6626" name="Content Placeholder 26625" descr="inventory2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196850" y="241300"/>
            <a:ext cx="12236450" cy="6581775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50" name="Title 27649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en-IN" altLang="en-US" sz="3200" dirty="0"/>
              <a:t>Summary </a:t>
            </a:r>
            <a:endParaRPr lang="zh-CN" altLang="en-US" sz="3200" dirty="0"/>
          </a:p>
        </p:txBody>
      </p:sp>
      <p:sp>
        <p:nvSpPr>
          <p:cNvPr id="27651" name="Text Placeholder 27650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IN" altLang="en-US" dirty="0"/>
              <a:t>Learnt about json basics</a:t>
            </a:r>
            <a:endParaRPr lang="en-IN" altLang="en-US" dirty="0"/>
          </a:p>
          <a:p>
            <a:r>
              <a:rPr lang="en-IN" altLang="en-US" dirty="0"/>
              <a:t>Bootstrap implementation in different section</a:t>
            </a:r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4" name="Title 28673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en-IN" altLang="en-US" sz="3200" dirty="0"/>
              <a:t>Git hub links :</a:t>
            </a:r>
            <a:endParaRPr lang="zh-CN" altLang="en-US" sz="3200" dirty="0"/>
          </a:p>
        </p:txBody>
      </p:sp>
      <p:sp>
        <p:nvSpPr>
          <p:cNvPr id="28675" name="Text Placeholder 28674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buNone/>
            </a:pPr>
            <a:endParaRPr lang="en-IN" altLang="en-US" dirty="0"/>
          </a:p>
          <a:p>
            <a:r>
              <a:rPr lang="en-IN" altLang="en-US" sz="2000" dirty="0"/>
              <a:t>Task 2:    https://github.com/sethuraghavN/brewery</a:t>
            </a:r>
            <a:endParaRPr lang="en-IN" altLang="en-US" sz="2000" dirty="0"/>
          </a:p>
          <a:p>
            <a:r>
              <a:rPr lang="en-IN" altLang="en-US" sz="2000" dirty="0"/>
              <a:t>Task 3:    https://github.com/sethuraghavN/card</a:t>
            </a:r>
            <a:endParaRPr lang="en-IN" altLang="en-US" sz="2000" dirty="0"/>
          </a:p>
          <a:p>
            <a:r>
              <a:rPr lang="en-IN" altLang="en-US" sz="2000" dirty="0"/>
              <a:t>Task 4:    https://github.com/sethuraghavN/recreatee</a:t>
            </a:r>
            <a:endParaRPr lang="en-IN" altLang="en-US" sz="2000" dirty="0"/>
          </a:p>
          <a:p>
            <a:r>
              <a:rPr lang="en-IN" altLang="en-US" sz="2000" dirty="0"/>
              <a:t>Task 5:   https://github.com/sethuraghavN/inventory-final</a:t>
            </a:r>
            <a:endParaRPr lang="en-IN" altLang="en-US" sz="20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BPM task 1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Learning about BPM online </a:t>
            </a:r>
            <a:endParaRPr lang="en-US"/>
          </a:p>
          <a:p>
            <a:r>
              <a:rPr lang="en-US"/>
              <a:t>Product offerings</a:t>
            </a:r>
            <a:endParaRPr lang="en-US"/>
          </a:p>
          <a:p>
            <a:r>
              <a:rPr lang="en-US"/>
              <a:t>Features of BPM online</a:t>
            </a:r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Task 2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000"/>
              <a:t>Create a new Section “Request” with the below mentioned fields</a:t>
            </a:r>
            <a:endParaRPr lang="en-US" sz="2000"/>
          </a:p>
          <a:p>
            <a:r>
              <a:rPr lang="en-US" sz="2000"/>
              <a:t>  → “ Record Type “ lookup field  with default value as “FOC”. Lookup values -- FOC, Fare Rule waver, Ground Services, Upgrade</a:t>
            </a:r>
            <a:endParaRPr lang="en-US" sz="2000"/>
          </a:p>
          <a:p>
            <a:r>
              <a:rPr lang="en-US" sz="2000"/>
              <a:t> → “Account” lookup field</a:t>
            </a:r>
            <a:endParaRPr lang="en-US" sz="2000"/>
          </a:p>
          <a:p>
            <a:r>
              <a:rPr lang="en-US" sz="2000"/>
              <a:t> → “ Department” Lookup field with values “ Dept 1”, “Dept 2” , “Dept 3”</a:t>
            </a:r>
            <a:endParaRPr lang="en-US" sz="2000"/>
          </a:p>
          <a:p>
            <a:r>
              <a:rPr lang="en-US" sz="2000"/>
              <a:t>  → “ Location” lookup field with values “HQ” ,“SG”, “TH”</a:t>
            </a:r>
            <a:endParaRPr lang="en-US" sz="2000"/>
          </a:p>
          <a:p>
            <a:r>
              <a:rPr lang="en-US" sz="2000"/>
              <a:t>  →  “Owner” lookup field with contact values. Set the default value as the current   contact user</a:t>
            </a:r>
            <a:endParaRPr lang="en-US" sz="2000"/>
          </a:p>
          <a:p>
            <a:r>
              <a:rPr lang="en-US" sz="2000"/>
              <a:t>  → “Request Date “ . Default date set as current date</a:t>
            </a:r>
            <a:endParaRPr lang="en-US" sz="2000"/>
          </a:p>
          <a:p>
            <a:r>
              <a:rPr lang="en-US" sz="2000"/>
              <a:t>  → “Class of FOC” lookup field with values “First”, “Second”, “Third”</a:t>
            </a:r>
            <a:endParaRPr lang="en-US" sz="2000"/>
          </a:p>
          <a:p>
            <a:r>
              <a:rPr lang="en-US" sz="2000"/>
              <a:t>  → “ Activity Type” lookup field with values “ Type 1”, “Type 2”, “Type 3”</a:t>
            </a:r>
            <a:endParaRPr lang="en-US" sz="2000"/>
          </a:p>
          <a:p>
            <a:r>
              <a:rPr lang="en-US" sz="2000"/>
              <a:t>  → “Justification” text field with more than 500 characters</a:t>
            </a:r>
            <a:endParaRPr lang="en-US" sz="2000"/>
          </a:p>
          <a:p>
            <a:r>
              <a:rPr lang="en-US" sz="2000"/>
              <a:t>  → “Approval status” lookup field with Request Created, Line Manager Approval, CCO Approval, CEO Approval, “Resolved”, “Canceled”</a:t>
            </a:r>
            <a:endParaRPr lang="en-US" sz="2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Task 2 Demo:</a:t>
            </a:r>
            <a:endParaRPr lang="en-US"/>
          </a:p>
        </p:txBody>
      </p:sp>
      <p:pic>
        <p:nvPicPr>
          <p:cNvPr id="4" name="Content Placeholder 3" descr="task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95680" y="1174750"/>
            <a:ext cx="9742805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</p:spPr>
        <p:txBody>
          <a:bodyPr anchor="ctr"/>
          <a:p>
            <a:pPr algn="l"/>
            <a:r>
              <a:rPr lang="en-US" altLang="zh-CN" sz="3600" kern="1200">
                <a:latin typeface="SimSun" panose="02010600030101010101" pitchFamily="2" charset="-122"/>
                <a:ea typeface="SimSun" panose="02010600030101010101" pitchFamily="2" charset="-122"/>
                <a:sym typeface="SimSun" panose="02010600030101010101" pitchFamily="2" charset="-122"/>
              </a:rPr>
              <a:t>Preview of the Website</a:t>
            </a:r>
            <a:endParaRPr lang="en-US" altLang="zh-CN" sz="3600" kern="1200">
              <a:latin typeface="SimSun" panose="02010600030101010101" pitchFamily="2" charset="-122"/>
              <a:ea typeface="SimSun" panose="02010600030101010101" pitchFamily="2" charset="-122"/>
              <a:sym typeface="SimSun" panose="02010600030101010101" pitchFamily="2" charset="-122"/>
            </a:endParaRPr>
          </a:p>
        </p:txBody>
      </p:sp>
      <p:pic>
        <p:nvPicPr>
          <p:cNvPr id="5123" name="Content Placeholder 3" descr="preview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09600" y="1270000"/>
            <a:ext cx="5384800" cy="5341938"/>
          </a:xfrm>
        </p:spPr>
      </p:pic>
      <p:pic>
        <p:nvPicPr>
          <p:cNvPr id="5124" name="Content Placeholder 5" descr="preview1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1270000"/>
            <a:ext cx="5384800" cy="5356225"/>
          </a:xfr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Task 3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400"/>
              <a:t>In the section created earlier, create a case life-cycle to know the progress of the approval - from Request created to CEO approved. ( see attachment) </a:t>
            </a:r>
            <a:endParaRPr lang="en-US" sz="2400"/>
          </a:p>
          <a:p>
            <a:endParaRPr lang="en-US" sz="2400"/>
          </a:p>
          <a:p>
            <a:r>
              <a:rPr lang="en-US" sz="2400"/>
              <a:t>Using business processes, create Email Notifications at each stage, approve the process by each User and update the status on the section. </a:t>
            </a:r>
            <a:endParaRPr lang="en-US" sz="2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Task 3 Demo:</a:t>
            </a:r>
            <a:endParaRPr lang="en-US"/>
          </a:p>
        </p:txBody>
      </p:sp>
      <p:pic>
        <p:nvPicPr>
          <p:cNvPr id="4" name="Content Placeholder 3" descr="task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9320" y="1684655"/>
            <a:ext cx="10240645" cy="487616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Task 4 : Business rules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400"/>
              <a:t>a. When the value of the “Status” field is either “Canceled” or “Resolved” the “Owner” field is no longer available for editing.</a:t>
            </a:r>
            <a:endParaRPr lang="en-US" sz="2400"/>
          </a:p>
          <a:p>
            <a:r>
              <a:rPr lang="en-US" sz="2400"/>
              <a:t>b. If value of the “Satisfaction level” field is lower than 5, then the “Feedback notes” field becomes required.</a:t>
            </a:r>
            <a:endParaRPr lang="en-US" sz="2400"/>
          </a:p>
          <a:p>
            <a:r>
              <a:rPr lang="en-US" sz="2400"/>
              <a:t>c. If value of the “Status” field is “Resolved”, then “Satisfaction level” and “Feedback notes” fields become visible to the user (in all other cases they are invisible to the user).</a:t>
            </a:r>
            <a:endParaRPr lang="en-US" sz="2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Task 5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400"/>
              <a:t>Create a web form to fetch the customer details and capture the details in the leads section via landing pages in BPM'Online.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Task 5 Demo :</a:t>
            </a:r>
            <a:endParaRPr lang="en-US"/>
          </a:p>
        </p:txBody>
      </p:sp>
      <p:pic>
        <p:nvPicPr>
          <p:cNvPr id="4" name="Content Placeholder 3" descr="task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23975" y="1299845"/>
            <a:ext cx="9227820" cy="470154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task5a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7950" y="1298575"/>
            <a:ext cx="9262745" cy="551624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Task 6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400"/>
              <a:t>Create web service using the given api to fetch the details( Location and address details of Post Offices in the given Pincode) and store it in a separate custom section (create related fields in the section to store the details).</a:t>
            </a:r>
            <a:endParaRPr lang="en-US" sz="24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Learnings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000"/>
              <a:t>Steps done :</a:t>
            </a:r>
            <a:endParaRPr lang="en-US" sz="2000"/>
          </a:p>
          <a:p>
            <a:r>
              <a:rPr lang="en-US" sz="2000"/>
              <a:t>1.Created custom section in service product instance </a:t>
            </a:r>
            <a:endParaRPr lang="en-US" sz="2000"/>
          </a:p>
          <a:p>
            <a:r>
              <a:rPr lang="en-US" sz="2000"/>
              <a:t>2. Created webservices using the documentation mentioned below ,</a:t>
            </a:r>
            <a:endParaRPr lang="en-US" sz="2000"/>
          </a:p>
          <a:p>
            <a:r>
              <a:rPr lang="en-US" sz="2000"/>
              <a:t>https://academy.bpmonline.com/documents/administration/7-13/setting-web-service-methods</a:t>
            </a:r>
            <a:endParaRPr lang="en-US" sz="2000"/>
          </a:p>
          <a:p>
            <a:r>
              <a:rPr lang="en-US" sz="2000"/>
              <a:t>3.Created business rules to fetch the json data API</a:t>
            </a:r>
            <a:endParaRPr lang="en-US" sz="2000"/>
          </a:p>
          <a:p>
            <a:endParaRPr lang="en-US" sz="2000"/>
          </a:p>
          <a:p>
            <a:r>
              <a:rPr lang="en-US" sz="2000"/>
              <a:t>Difficulties faced and solution tried :</a:t>
            </a:r>
            <a:endParaRPr lang="en-US" sz="2000"/>
          </a:p>
          <a:p>
            <a:r>
              <a:rPr lang="en-US" sz="2000"/>
              <a:t>Unable to store the data in DB :</a:t>
            </a:r>
            <a:endParaRPr lang="en-US" sz="2000"/>
          </a:p>
          <a:p>
            <a:r>
              <a:rPr lang="en-US" sz="2000"/>
              <a:t>Tried to deserialize the array and save as object , still same issue </a:t>
            </a:r>
            <a:endParaRPr lang="en-US" sz="2000"/>
          </a:p>
          <a:p>
            <a:r>
              <a:rPr lang="en-US" sz="2000"/>
              <a:t>Unable to fetch the api data in trial instance :</a:t>
            </a:r>
            <a:endParaRPr lang="en-US" sz="2000"/>
          </a:p>
          <a:p>
            <a:r>
              <a:rPr lang="en-US" sz="2000"/>
              <a:t>Tried different API links and still unable to fetch the data hence unable to find the resolution </a:t>
            </a:r>
            <a:endParaRPr lang="en-US" sz="2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Task 7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000"/>
              <a:t>Each opportunity can have multiple products.</a:t>
            </a:r>
            <a:endParaRPr lang="en-US" sz="2000"/>
          </a:p>
          <a:p>
            <a:endParaRPr lang="en-US" sz="2000"/>
          </a:p>
          <a:p>
            <a:r>
              <a:rPr lang="en-US" sz="2000"/>
              <a:t>Each product can have quotes from multiple supplier for each opportunity.</a:t>
            </a:r>
            <a:endParaRPr lang="en-US" sz="2000"/>
          </a:p>
          <a:p>
            <a:endParaRPr lang="en-US" sz="2000"/>
          </a:p>
          <a:p>
            <a:r>
              <a:rPr lang="en-US" sz="2000"/>
              <a:t> Once a quote is added for one opportunity for one product it should automatically come to opportunity quote detail. </a:t>
            </a:r>
            <a:endParaRPr lang="en-US" sz="2000"/>
          </a:p>
          <a:p>
            <a:endParaRPr lang="en-US" sz="2000"/>
          </a:p>
          <a:p>
            <a:r>
              <a:rPr lang="en-US" sz="2000"/>
              <a:t>When the user changes a particular quote to win yes, then the quote price should automatically go to opportunity product detail. </a:t>
            </a:r>
            <a:endParaRPr lang="en-US" sz="2000"/>
          </a:p>
          <a:p>
            <a:endParaRPr lang="en-US" sz="2000"/>
          </a:p>
          <a:p>
            <a:r>
              <a:rPr lang="en-US" sz="2000"/>
              <a:t>Once the price changes in opportunity product detail it should create purchase and sales order</a:t>
            </a:r>
            <a:endParaRPr lang="en-US" sz="2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Requirement met: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400"/>
              <a:t>Created oppurtunity with feature to add multiple product </a:t>
            </a:r>
            <a:endParaRPr lang="en-US" sz="2400"/>
          </a:p>
          <a:p>
            <a:r>
              <a:rPr lang="en-US" sz="2400"/>
              <a:t>Quote added to product should come quote details in opportunity quote</a:t>
            </a:r>
            <a:endParaRPr lang="en-US" sz="2400"/>
          </a:p>
          <a:p>
            <a:r>
              <a:rPr lang="en-US" sz="2400"/>
              <a:t>Once the quote is approved win yes it should be added to order </a:t>
            </a:r>
            <a:endParaRPr lang="en-US" sz="2400"/>
          </a:p>
          <a:p>
            <a:endParaRPr lang="en-US" sz="2400"/>
          </a:p>
          <a:p>
            <a:r>
              <a:rPr lang="en-US" sz="2400"/>
              <a:t>Challenges faces :</a:t>
            </a:r>
            <a:endParaRPr lang="en-US" sz="2400"/>
          </a:p>
          <a:p>
            <a:r>
              <a:rPr lang="en-US" sz="2400"/>
              <a:t>Unable to map values between two cases </a:t>
            </a:r>
            <a:endParaRPr lang="en-US"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Title 4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</p:spPr>
        <p:txBody>
          <a:bodyPr anchor="ctr"/>
          <a:p>
            <a:pPr algn="l"/>
            <a:r>
              <a:rPr lang="en-US" altLang="zh-CN" sz="3600" kern="1200">
                <a:latin typeface="SimSun" panose="02010600030101010101" pitchFamily="2" charset="-122"/>
                <a:ea typeface="SimSun" panose="02010600030101010101" pitchFamily="2" charset="-122"/>
                <a:sym typeface="SimSun" panose="02010600030101010101" pitchFamily="2" charset="-122"/>
              </a:rPr>
              <a:t>Knowledge acquired</a:t>
            </a:r>
            <a:endParaRPr lang="en-US" altLang="zh-CN" sz="3600" kern="1200">
              <a:latin typeface="SimSun" panose="02010600030101010101" pitchFamily="2" charset="-122"/>
              <a:ea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6147" name="Content Placeholder 5"/>
          <p:cNvSpPr>
            <a:spLocks noGrp="1"/>
          </p:cNvSpPr>
          <p:nvPr>
            <p:ph idx="1"/>
          </p:nvPr>
        </p:nvSpPr>
        <p:spPr>
          <a:xfrm>
            <a:off x="609600" y="1174750"/>
            <a:ext cx="10972800" cy="4953000"/>
          </a:xfrm>
        </p:spPr>
        <p:txBody>
          <a:bodyPr/>
          <a:p>
            <a:pPr algn="l" defTabSz="0">
              <a:buChar char="•"/>
            </a:pPr>
            <a:r>
              <a:rPr lang="en-US" altLang="zh-CN" sz="3200" kern="1200">
                <a:latin typeface="SimSun" panose="02010600030101010101" pitchFamily="2" charset="-122"/>
                <a:ea typeface="SimSun" panose="02010600030101010101" pitchFamily="2" charset="-122"/>
                <a:sym typeface="SimSun" panose="02010600030101010101" pitchFamily="2" charset="-122"/>
              </a:rPr>
              <a:t>Sources for creating websites</a:t>
            </a:r>
            <a:endParaRPr lang="en-US" altLang="zh-CN" sz="3200" kern="1200">
              <a:latin typeface="SimSun" panose="02010600030101010101" pitchFamily="2" charset="-122"/>
              <a:ea typeface="SimSun" panose="02010600030101010101" pitchFamily="2" charset="-122"/>
              <a:sym typeface="SimSun" panose="02010600030101010101" pitchFamily="2" charset="-122"/>
            </a:endParaRPr>
          </a:p>
          <a:p>
            <a:pPr algn="l" defTabSz="0">
              <a:buChar char="•"/>
            </a:pPr>
            <a:r>
              <a:rPr lang="en-US" altLang="zh-CN" sz="3200" kern="1200">
                <a:latin typeface="SimSun" panose="02010600030101010101" pitchFamily="2" charset="-122"/>
                <a:ea typeface="SimSun" panose="02010600030101010101" pitchFamily="2" charset="-122"/>
                <a:sym typeface="SimSun" panose="02010600030101010101" pitchFamily="2" charset="-122"/>
              </a:rPr>
              <a:t>Hosting a website </a:t>
            </a:r>
            <a:endParaRPr lang="en-US" altLang="zh-CN" sz="3200" kern="1200">
              <a:latin typeface="SimSun" panose="02010600030101010101" pitchFamily="2" charset="-122"/>
              <a:ea typeface="SimSun" panose="02010600030101010101" pitchFamily="2" charset="-122"/>
              <a:sym typeface="SimSun" panose="02010600030101010101" pitchFamily="2" charset="-122"/>
            </a:endParaRPr>
          </a:p>
          <a:p>
            <a:pPr algn="l" defTabSz="0"/>
            <a:endParaRPr lang="en-US" altLang="zh-CN" sz="3200" kern="1200">
              <a:latin typeface="SimSun" panose="02010600030101010101" pitchFamily="2" charset="-122"/>
              <a:ea typeface="SimSun" panose="02010600030101010101" pitchFamily="2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</p:spPr>
        <p:txBody>
          <a:bodyPr anchor="ctr"/>
          <a:p>
            <a:pPr algn="l"/>
            <a:r>
              <a:rPr lang="en-US" altLang="zh-CN" sz="3600" kern="1200">
                <a:latin typeface="SimSun" panose="02010600030101010101" pitchFamily="2" charset="-122"/>
                <a:ea typeface="SimSun" panose="02010600030101010101" pitchFamily="2" charset="-122"/>
                <a:sym typeface="SimSun" panose="02010600030101010101" pitchFamily="2" charset="-122"/>
              </a:rPr>
              <a:t>Task 2 details</a:t>
            </a:r>
            <a:endParaRPr lang="en-US" altLang="zh-CN" sz="3600" kern="1200">
              <a:latin typeface="SimSun" panose="02010600030101010101" pitchFamily="2" charset="-122"/>
              <a:ea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609600" y="1174750"/>
            <a:ext cx="10972800" cy="4953000"/>
          </a:xfrm>
        </p:spPr>
        <p:txBody>
          <a:bodyPr/>
          <a:p>
            <a:pPr algn="l" defTabSz="0">
              <a:buChar char="•"/>
            </a:pPr>
            <a:endParaRPr lang="en-US" altLang="zh-CN" kern="1200">
              <a:latin typeface="SimSun" panose="02010600030101010101" pitchFamily="2" charset="-122"/>
              <a:ea typeface="SimSun" panose="02010600030101010101" pitchFamily="2" charset="-122"/>
              <a:sym typeface="SimSun" panose="02010600030101010101" pitchFamily="2" charset="-122"/>
            </a:endParaRPr>
          </a:p>
          <a:p>
            <a:pPr algn="l" defTabSz="0">
              <a:buChar char="•"/>
            </a:pPr>
            <a:r>
              <a:rPr lang="en-US" altLang="zh-CN" kern="1200">
                <a:latin typeface="SimSun" panose="02010600030101010101" pitchFamily="2" charset="-122"/>
                <a:ea typeface="SimSun" panose="02010600030101010101" pitchFamily="2" charset="-122"/>
                <a:sym typeface="SimSun" panose="02010600030101010101" pitchFamily="2" charset="-122"/>
              </a:rPr>
              <a:t>Recreating the website created in task 1</a:t>
            </a:r>
            <a:endParaRPr lang="en-US" altLang="zh-CN" kern="1200">
              <a:latin typeface="SimSun" panose="02010600030101010101" pitchFamily="2" charset="-122"/>
              <a:ea typeface="SimSun" panose="02010600030101010101" pitchFamily="2" charset="-122"/>
              <a:sym typeface="SimSun" panose="02010600030101010101" pitchFamily="2" charset="-122"/>
            </a:endParaRPr>
          </a:p>
          <a:p>
            <a:pPr algn="l" defTabSz="0">
              <a:buChar char="•"/>
            </a:pPr>
            <a:r>
              <a:rPr lang="en-US" altLang="zh-CN" kern="1200">
                <a:latin typeface="SimSun" panose="02010600030101010101" pitchFamily="2" charset="-122"/>
                <a:ea typeface="SimSun" panose="02010600030101010101" pitchFamily="2" charset="-122"/>
                <a:sym typeface="SimSun" panose="02010600030101010101" pitchFamily="2" charset="-122"/>
              </a:rPr>
              <a:t>Used html,css and javascript in the website </a:t>
            </a:r>
            <a:endParaRPr lang="en-US" altLang="zh-CN" kern="1200">
              <a:latin typeface="SimSun" panose="02010600030101010101" pitchFamily="2" charset="-122"/>
              <a:ea typeface="SimSun" panose="02010600030101010101" pitchFamily="2" charset="-122"/>
              <a:sym typeface="SimSun" panose="02010600030101010101" pitchFamily="2" charset="-122"/>
            </a:endParaRPr>
          </a:p>
          <a:p>
            <a:pPr algn="l" defTabSz="0">
              <a:buChar char="•"/>
            </a:pPr>
            <a:endParaRPr lang="en-US" altLang="zh-CN" kern="1200">
              <a:latin typeface="SimSun" panose="02010600030101010101" pitchFamily="2" charset="-122"/>
              <a:ea typeface="SimSun" panose="02010600030101010101" pitchFamily="2" charset="-122"/>
              <a:sym typeface="SimSun" panose="02010600030101010101" pitchFamily="2" charset="-122"/>
            </a:endParaRPr>
          </a:p>
          <a:p>
            <a:pPr algn="l" defTabSz="0"/>
            <a:r>
              <a:rPr lang="en-US" altLang="zh-CN" sz="3200" kern="1200">
                <a:latin typeface="SimSun" panose="02010600030101010101" pitchFamily="2" charset="-122"/>
                <a:ea typeface="SimSun" panose="02010600030101010101" pitchFamily="2" charset="-122"/>
                <a:sym typeface="SimSun" panose="02010600030101010101" pitchFamily="2" charset="-122"/>
              </a:rPr>
              <a:t> </a:t>
            </a:r>
            <a:r>
              <a:rPr lang="en-US" altLang="zh-CN" kern="1200">
                <a:latin typeface="SimSun" panose="02010600030101010101" pitchFamily="2" charset="-122"/>
                <a:ea typeface="SimSun" panose="02010600030101010101" pitchFamily="2" charset="-122"/>
                <a:sym typeface="SimSun" panose="02010600030101010101" pitchFamily="2" charset="-122"/>
              </a:rPr>
              <a:t>Githublink: https://github.com/sethuraghavN/brewery.git</a:t>
            </a:r>
            <a:endParaRPr lang="en-US" altLang="zh-CN" sz="3200" kern="1200">
              <a:latin typeface="Arial" panose="020B0604020202020204" pitchFamily="34" charset="0"/>
              <a:ea typeface="SimSun" panose="02010600030101010101" pitchFamily="2" charset="-122"/>
              <a:sym typeface="Arial" panose="020B0604020202020204" pitchFamily="34" charset="0"/>
            </a:endParaRPr>
          </a:p>
          <a:p>
            <a:pPr algn="l" defTabSz="0"/>
            <a:endParaRPr lang="en-US" altLang="zh-CN" sz="3200" kern="1200">
              <a:latin typeface="Arial" panose="020B0604020202020204" pitchFamily="34" charset="0"/>
              <a:ea typeface="SimSun" panose="02010600030101010101" pitchFamily="2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Title 8193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en-IN" altLang="en-US" dirty="0">
                <a:latin typeface="JasmineUPC" charset="0"/>
              </a:rPr>
              <a:t>Preview Task 2</a:t>
            </a:r>
            <a:endParaRPr lang="en-IN" altLang="en-US" dirty="0">
              <a:latin typeface="JasmineUPC" charset="0"/>
            </a:endParaRPr>
          </a:p>
        </p:txBody>
      </p:sp>
      <p:pic>
        <p:nvPicPr>
          <p:cNvPr id="8195" name="Content Placeholder 8194" descr="preview2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27013" y="1193800"/>
            <a:ext cx="5768975" cy="5073650"/>
          </a:xfrm>
        </p:spPr>
      </p:pic>
      <p:pic>
        <p:nvPicPr>
          <p:cNvPr id="8196" name="Content Placeholder 8195" descr="preview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1192213"/>
            <a:ext cx="5384800" cy="5075237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Title 9217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en-IN" altLang="en-US" sz="3200" dirty="0">
                <a:latin typeface="Comic Sans MS" panose="030F0702030302020204" charset="0"/>
              </a:rPr>
              <a:t>Software develop life cycle</a:t>
            </a:r>
            <a:endParaRPr lang="en-IN" altLang="en-US" sz="3200" dirty="0">
              <a:latin typeface="Comic Sans MS" panose="030F0702030302020204" charset="0"/>
            </a:endParaRPr>
          </a:p>
        </p:txBody>
      </p:sp>
      <p:sp>
        <p:nvSpPr>
          <p:cNvPr id="9219" name="Content Placeholder 9218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IN" altLang="en-US" dirty="0"/>
              <a:t>Water fall method</a:t>
            </a:r>
            <a:endParaRPr lang="en-IN" altLang="en-US" dirty="0"/>
          </a:p>
          <a:p>
            <a:r>
              <a:rPr lang="en-IN" altLang="en-US" dirty="0"/>
              <a:t>Spiral model</a:t>
            </a:r>
            <a:endParaRPr lang="en-IN" altLang="en-US" dirty="0"/>
          </a:p>
          <a:p>
            <a:r>
              <a:rPr lang="en-IN" altLang="en-US" dirty="0"/>
              <a:t>V model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2" name="Title 10241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en-IN" altLang="en-US" sz="3200" dirty="0"/>
              <a:t>Water fall model</a:t>
            </a:r>
            <a:endParaRPr lang="zh-CN" altLang="en-US" sz="3200" dirty="0"/>
          </a:p>
        </p:txBody>
      </p:sp>
      <p:pic>
        <p:nvPicPr>
          <p:cNvPr id="10243" name="Picture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62000" y="1382713"/>
            <a:ext cx="5981700" cy="3724275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Title 11265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en-IN" altLang="en-US" sz="3200" dirty="0"/>
              <a:t>V model and spiral model</a:t>
            </a:r>
            <a:endParaRPr lang="zh-CN" altLang="en-US" sz="3200" dirty="0"/>
          </a:p>
        </p:txBody>
      </p:sp>
      <p:pic>
        <p:nvPicPr>
          <p:cNvPr id="11267" name="Picture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90638" y="1493838"/>
            <a:ext cx="9026525" cy="4217987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ar Drives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7B7B7"/>
      </a:accent5>
      <a:accent6>
        <a:srgbClr val="868686"/>
      </a:accent6>
      <a:hlink>
        <a:srgbClr val="CC3300"/>
      </a:hlink>
      <a:folHlink>
        <a:srgbClr val="996600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5299</Words>
  <Application>WPS Presentation</Application>
  <PresentationFormat>Widescreen</PresentationFormat>
  <Paragraphs>197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9" baseType="lpstr">
      <vt:lpstr>Arial</vt:lpstr>
      <vt:lpstr>SimSun</vt:lpstr>
      <vt:lpstr>Wingdings</vt:lpstr>
      <vt:lpstr>JasmineUPC</vt:lpstr>
      <vt:lpstr>Comic Sans MS</vt:lpstr>
      <vt:lpstr>Microsoft YaHei</vt:lpstr>
      <vt:lpstr>Arial Unicode MS</vt:lpstr>
      <vt:lpstr>Calibri</vt:lpstr>
      <vt:lpstr>Segoe Print</vt:lpstr>
      <vt:lpstr>Gear Drives</vt:lpstr>
      <vt:lpstr>Task 1 &amp; 2 summary </vt:lpstr>
      <vt:lpstr>Task 1 details</vt:lpstr>
      <vt:lpstr>Preview of the Website</vt:lpstr>
      <vt:lpstr>Knowledge acquired</vt:lpstr>
      <vt:lpstr>Task 2 details</vt:lpstr>
      <vt:lpstr>Preview Task 2</vt:lpstr>
      <vt:lpstr>Software develop life cycle</vt:lpstr>
      <vt:lpstr>Water fall model</vt:lpstr>
      <vt:lpstr>V model and spiral model</vt:lpstr>
      <vt:lpstr>Knowledge acquired</vt:lpstr>
      <vt:lpstr>Summary of task 1 and task 2</vt:lpstr>
      <vt:lpstr>Task 3 </vt:lpstr>
      <vt:lpstr>Game screeshots</vt:lpstr>
      <vt:lpstr>PowerPoint 演示文稿</vt:lpstr>
      <vt:lpstr>Summary</vt:lpstr>
      <vt:lpstr>Task 4</vt:lpstr>
      <vt:lpstr>Screenshot :</vt:lpstr>
      <vt:lpstr>PowerPoint 演示文稿</vt:lpstr>
      <vt:lpstr>PowerPoint 演示文稿</vt:lpstr>
      <vt:lpstr>PowerPoint 演示文稿</vt:lpstr>
      <vt:lpstr>Summary</vt:lpstr>
      <vt:lpstr>Task5</vt:lpstr>
      <vt:lpstr>Screeshot:</vt:lpstr>
      <vt:lpstr>PowerPoint 演示文稿</vt:lpstr>
      <vt:lpstr>Summary </vt:lpstr>
      <vt:lpstr>Git hub links :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1 &amp; 2 summary </dc:title>
  <dc:creator>Raghav</dc:creator>
  <cp:lastModifiedBy>Raghav</cp:lastModifiedBy>
  <cp:revision>5</cp:revision>
  <dcterms:created xsi:type="dcterms:W3CDTF">2018-12-04T13:59:00Z</dcterms:created>
  <dcterms:modified xsi:type="dcterms:W3CDTF">2019-01-27T14:14:21Z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1033-10.2.0.7625</vt:lpwstr>
  </property>
</Properties>
</file>